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55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628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12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23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86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466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46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54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15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11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74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937A-10CD-4E39-8772-99198A1E2DB1}" type="datetimeFigureOut">
              <a:rPr lang="nb-NO" smtClean="0"/>
              <a:t>15.01.2015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FD6F-9C05-4AE7-98EB-F624FDECA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703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Soria Moria 15.1.2015</a:t>
            </a: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Hvordan kan vårt system bli bedre</a:t>
            </a:r>
            <a:r>
              <a:rPr lang="nb-NO" dirty="0"/>
              <a:t/>
            </a:r>
            <a:br>
              <a:rPr lang="nb-NO" dirty="0"/>
            </a:br>
            <a:r>
              <a:rPr lang="nb-NO" sz="1600" dirty="0"/>
              <a:t>I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152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Erfaringsgrunnlag:</a:t>
            </a:r>
          </a:p>
          <a:p>
            <a:pPr lvl="1"/>
            <a:r>
              <a:rPr lang="nb-NO" dirty="0" smtClean="0"/>
              <a:t>Kollegastøtte </a:t>
            </a:r>
            <a:r>
              <a:rPr lang="nb-NO" dirty="0" err="1" smtClean="0"/>
              <a:t>ca</a:t>
            </a:r>
            <a:r>
              <a:rPr lang="nb-NO" dirty="0" smtClean="0"/>
              <a:t> 20 år</a:t>
            </a:r>
          </a:p>
          <a:p>
            <a:pPr lvl="1"/>
            <a:r>
              <a:rPr lang="nb-NO" dirty="0" smtClean="0"/>
              <a:t>Allmennpraksis 40</a:t>
            </a:r>
          </a:p>
          <a:p>
            <a:pPr lvl="1"/>
            <a:r>
              <a:rPr lang="nb-NO" dirty="0" smtClean="0"/>
              <a:t>Siste 4 år rådgiver hos Fylkesmannen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067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Påstand:</a:t>
            </a:r>
          </a:p>
          <a:p>
            <a:r>
              <a:rPr lang="nb-NO" dirty="0" smtClean="0"/>
              <a:t>Det mest ødeleggende for en lege er å miste ansikt, anseelse, </a:t>
            </a:r>
            <a:r>
              <a:rPr lang="nb-NO" dirty="0" err="1" smtClean="0"/>
              <a:t>dvs</a:t>
            </a:r>
            <a:endParaRPr lang="nb-NO" dirty="0" smtClean="0"/>
          </a:p>
          <a:p>
            <a:pPr lvl="1"/>
            <a:r>
              <a:rPr lang="nb-NO" dirty="0" smtClean="0"/>
              <a:t>Miste autorisasjon</a:t>
            </a:r>
          </a:p>
          <a:p>
            <a:pPr lvl="1"/>
            <a:r>
              <a:rPr lang="nb-NO" dirty="0" smtClean="0"/>
              <a:t>Få negativ publisitet</a:t>
            </a:r>
          </a:p>
          <a:p>
            <a:pPr lvl="1"/>
            <a:r>
              <a:rPr lang="nb-NO" dirty="0" smtClean="0"/>
              <a:t>Miste førerkort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65812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Eksempler utenfor legestanden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Alkoholisert mann, selvstendig næringsdrivende, firmaet går dukken, økonomien går dukken, uføretrygdes, skilles, mister kontakt med barn, får i tillegg piller og blir kombinasjonsmisbruker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Så:  førerkortet tas. Mannen synes tydeligvis at førerkortet er viktigere enn kona, kontakten med barna, jobben, økonomien og bestemmer seg for å få førerkortet tilbake.  Slutter å drikke, får tilbake arbeidslyst, begynner så smått å jobbe, etter hvert fullt, får tilbake kontakten med barn og ikke minst barnebarn. Oppfyller førerkortkravene.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Konklusjon: motivasjonen ble sterk nok uten «behandling» men med sanksjon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401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annet eksempel:</a:t>
            </a:r>
          </a:p>
          <a:p>
            <a:pPr lvl="1"/>
            <a:r>
              <a:rPr lang="nb-NO" dirty="0" smtClean="0"/>
              <a:t>Kvinne i 50-60 års alder, bruker sovemedisin, </a:t>
            </a:r>
            <a:r>
              <a:rPr lang="nb-NO" dirty="0" err="1" smtClean="0"/>
              <a:t>paralgin</a:t>
            </a:r>
            <a:r>
              <a:rPr lang="nb-NO" dirty="0" smtClean="0"/>
              <a:t> forte, </a:t>
            </a:r>
            <a:r>
              <a:rPr lang="nb-NO" dirty="0" err="1" smtClean="0"/>
              <a:t>lyrica</a:t>
            </a:r>
            <a:r>
              <a:rPr lang="nb-NO" dirty="0" smtClean="0"/>
              <a:t> </a:t>
            </a:r>
            <a:r>
              <a:rPr lang="nb-NO" dirty="0" err="1" smtClean="0"/>
              <a:t>pga</a:t>
            </a:r>
            <a:r>
              <a:rPr lang="nb-NO" dirty="0" smtClean="0"/>
              <a:t> kroniske smerter.</a:t>
            </a:r>
          </a:p>
          <a:p>
            <a:pPr lvl="1"/>
            <a:r>
              <a:rPr lang="nb-NO" dirty="0" smtClean="0"/>
              <a:t>Førerkortet tas, da hun får beskjed, slutter hun på dagen med alle medisiner, heldigvis ikke kramper ved </a:t>
            </a:r>
            <a:r>
              <a:rPr lang="nb-NO" dirty="0" err="1" smtClean="0"/>
              <a:t>bråseponering</a:t>
            </a:r>
            <a:r>
              <a:rPr lang="nb-NO" dirty="0" smtClean="0"/>
              <a:t> (</a:t>
            </a:r>
            <a:r>
              <a:rPr lang="nb-NO" dirty="0" err="1" smtClean="0"/>
              <a:t>lyrica</a:t>
            </a:r>
            <a:r>
              <a:rPr lang="nb-NO" dirty="0" smtClean="0"/>
              <a:t>), får ingen vesentlige ulemper, holder seg dokumentert medikamentfri, og får etter noen måneder førerkortet tilbake, vet at medikamenter ikke er forenlig, og får et bedre liv.</a:t>
            </a:r>
          </a:p>
          <a:p>
            <a:pPr lvl="1"/>
            <a:r>
              <a:rPr lang="nb-NO" dirty="0" smtClean="0"/>
              <a:t>Legen er forundret, da han har forsøkt å overtale henne til å redusere/seponere i mange år. </a:t>
            </a:r>
          </a:p>
        </p:txBody>
      </p:sp>
    </p:spTree>
    <p:extLst>
      <p:ext uri="{BB962C8B-B14F-4D97-AF65-F5344CB8AC3E}">
        <p14:creationId xmlns:p14="http://schemas.microsoft.com/office/powerpoint/2010/main" val="377169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trengs av endring ved legers rusproblemer</a:t>
            </a:r>
          </a:p>
          <a:p>
            <a:pPr lvl="1"/>
            <a:r>
              <a:rPr lang="nb-NO" dirty="0" smtClean="0"/>
              <a:t>«trusler» om sanksjoner sammen med tilbud om hjelp</a:t>
            </a:r>
          </a:p>
          <a:p>
            <a:pPr lvl="2"/>
            <a:r>
              <a:rPr lang="nb-NO" dirty="0" smtClean="0"/>
              <a:t>Rask intervensjon tidlig</a:t>
            </a:r>
          </a:p>
          <a:p>
            <a:pPr lvl="2"/>
            <a:r>
              <a:rPr lang="nb-NO" dirty="0" smtClean="0"/>
              <a:t>Samarbeid tilsynsmyndighet/legestanden (</a:t>
            </a:r>
            <a:r>
              <a:rPr lang="nb-NO" dirty="0" err="1" smtClean="0"/>
              <a:t>Dnlf</a:t>
            </a:r>
            <a:r>
              <a:rPr lang="nb-NO" dirty="0" smtClean="0"/>
              <a:t> kollegastøtte)</a:t>
            </a:r>
          </a:p>
          <a:p>
            <a:pPr lvl="2"/>
            <a:r>
              <a:rPr lang="nb-NO" dirty="0" smtClean="0"/>
              <a:t>Langvarig og konkret støtte og oppfølging</a:t>
            </a:r>
          </a:p>
          <a:p>
            <a:pPr lvl="2"/>
            <a:r>
              <a:rPr lang="nb-NO" dirty="0" smtClean="0"/>
              <a:t>Tydelige krav om hva som kreves for å unngå tap av autorisasjon, og for å få den til tilbake hvis den må tas.</a:t>
            </a:r>
          </a:p>
          <a:p>
            <a:pPr lvl="2"/>
            <a:r>
              <a:rPr lang="nb-NO" dirty="0" smtClean="0"/>
              <a:t>Skille mellom forhold som skjer på arbeidsplassen, </a:t>
            </a:r>
            <a:r>
              <a:rPr lang="nb-NO" dirty="0" err="1" smtClean="0"/>
              <a:t>dvs</a:t>
            </a:r>
            <a:r>
              <a:rPr lang="nb-NO" dirty="0" smtClean="0"/>
              <a:t> i arbeid med pasienter og det som skjer privat.</a:t>
            </a:r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411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Arbeidsplassen og ledelsen svikter</a:t>
            </a:r>
          </a:p>
          <a:p>
            <a:pPr lvl="1"/>
            <a:r>
              <a:rPr lang="nb-NO" dirty="0" smtClean="0"/>
              <a:t>Tidlig mistanke om rus bør føre til inngripen fra ledelse på flere plan</a:t>
            </a:r>
          </a:p>
          <a:p>
            <a:pPr lvl="1"/>
            <a:r>
              <a:rPr lang="nb-NO" dirty="0" smtClean="0"/>
              <a:t>Akanopplegg der «trusler» om konsekvenser hører med</a:t>
            </a:r>
          </a:p>
          <a:p>
            <a:pPr lvl="1"/>
            <a:r>
              <a:rPr lang="nb-NO" dirty="0" smtClean="0"/>
              <a:t>Tydelige kontrollopplegg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r>
              <a:rPr lang="nb-NO" sz="2800" dirty="0" smtClean="0"/>
              <a:t>Arbeidsgiver bør etablere tilbud om hjelp. Andre arbeidsgiver betaler av og til behandlingsopphold for ikke å miste viktig kompetanse</a:t>
            </a:r>
          </a:p>
        </p:txBody>
      </p:sp>
    </p:spTree>
    <p:extLst>
      <p:ext uri="{BB962C8B-B14F-4D97-AF65-F5344CB8AC3E}">
        <p14:creationId xmlns:p14="http://schemas.microsoft.com/office/powerpoint/2010/main" val="366139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Nåværende system fører til:</a:t>
            </a:r>
          </a:p>
          <a:p>
            <a:pPr lvl="1"/>
            <a:r>
              <a:rPr lang="nb-NO" dirty="0" smtClean="0"/>
              <a:t>Sen varsling fra kolleger da man vet at sanksjoner kommer før hjelp</a:t>
            </a:r>
          </a:p>
          <a:p>
            <a:pPr lvl="1"/>
            <a:r>
              <a:rPr lang="nb-NO" dirty="0" smtClean="0"/>
              <a:t>Sent bønn om hjelp fra lege og familie av samme grunn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Sen varsling fører til at mye er tap, og av og til for sent.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Rus har sammensatte årsaker, og en grunn til fortsette (for den som rammes) er tap av autorisasjon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370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legeutdannelse koster pr kandidat</a:t>
            </a:r>
          </a:p>
          <a:p>
            <a:r>
              <a:rPr lang="nb-NO" dirty="0" smtClean="0"/>
              <a:t>Erfaring som mange har opparbeidet før problemene melder seg kan ikke pris beregnes, men er verdifull for samfunnet</a:t>
            </a:r>
          </a:p>
          <a:p>
            <a:endParaRPr lang="nb-NO" dirty="0"/>
          </a:p>
          <a:p>
            <a:r>
              <a:rPr lang="nb-NO" dirty="0" smtClean="0"/>
              <a:t>Påstand:</a:t>
            </a:r>
          </a:p>
          <a:p>
            <a:pPr lvl="1"/>
            <a:endParaRPr lang="nb-NO" sz="4000" dirty="0" smtClean="0"/>
          </a:p>
          <a:p>
            <a:pPr lvl="1"/>
            <a:r>
              <a:rPr lang="nb-NO" sz="4000" dirty="0" smtClean="0"/>
              <a:t>Riktig hjelp er lønnsomt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09624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460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Soria Moria 15.1.2015 Hvordan kan vårt system bli bedre I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Soria Moria 15.1.2015 Hvordan kan vårt system bli bedre I</dc:title>
  <dc:creator>Kari Fischaa Nilsson</dc:creator>
  <cp:lastModifiedBy>Kari Fischaa Nilsson</cp:lastModifiedBy>
  <cp:revision>3</cp:revision>
  <dcterms:created xsi:type="dcterms:W3CDTF">2015-01-15T08:54:53Z</dcterms:created>
  <dcterms:modified xsi:type="dcterms:W3CDTF">2015-01-15T09:11:50Z</dcterms:modified>
</cp:coreProperties>
</file>